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62" r:id="rId3"/>
    <p:sldId id="257" r:id="rId4"/>
    <p:sldId id="258" r:id="rId5"/>
    <p:sldId id="261" r:id="rId6"/>
    <p:sldId id="259" r:id="rId7"/>
    <p:sldId id="260"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448439-BFCD-43D4-8781-3E4C8B899023}" type="datetimeFigureOut">
              <a:rPr lang="ru-RU" smtClean="0"/>
              <a:t>31.01.2023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903671-AD5B-4F7F-AACB-4DECBC9053DB}"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4903671-AD5B-4F7F-AACB-4DECBC9053DB}" type="slidenum">
              <a:rPr lang="ru-RU" smtClean="0"/>
              <a:t>6</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16" name="Дата 15"/>
          <p:cNvSpPr>
            <a:spLocks noGrp="1"/>
          </p:cNvSpPr>
          <p:nvPr>
            <p:ph type="dt" sz="half" idx="10"/>
          </p:nvPr>
        </p:nvSpPr>
        <p:spPr/>
        <p:txBody>
          <a:bodyPr/>
          <a:lstStyle/>
          <a:p>
            <a:fld id="{5B106E36-FD25-4E2D-B0AA-010F637433A0}" type="datetimeFigureOut">
              <a:rPr lang="ru-RU" smtClean="0"/>
              <a:pPr/>
              <a:t>31.01.2023</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31.01.2023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31.01.2023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31.01.2023</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19" name="Дата 18"/>
          <p:cNvSpPr>
            <a:spLocks noGrp="1"/>
          </p:cNvSpPr>
          <p:nvPr>
            <p:ph type="dt" sz="half" idx="10"/>
          </p:nvPr>
        </p:nvSpPr>
        <p:spPr/>
        <p:txBody>
          <a:bodyPr/>
          <a:lstStyle/>
          <a:p>
            <a:fld id="{5B106E36-FD25-4E2D-B0AA-010F637433A0}" type="datetimeFigureOut">
              <a:rPr lang="ru-RU" smtClean="0"/>
              <a:pPr/>
              <a:t>31.01.2023</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725C68B6-61C2-468F-89AB-4B9F7531AA68}"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1" name="Дата 20"/>
          <p:cNvSpPr>
            <a:spLocks noGrp="1"/>
          </p:cNvSpPr>
          <p:nvPr>
            <p:ph type="dt" sz="half" idx="10"/>
          </p:nvPr>
        </p:nvSpPr>
        <p:spPr/>
        <p:txBody>
          <a:bodyPr/>
          <a:lstStyle/>
          <a:p>
            <a:fld id="{5B106E36-FD25-4E2D-B0AA-010F637433A0}" type="datetimeFigureOut">
              <a:rPr lang="ru-RU" smtClean="0"/>
              <a:pPr/>
              <a:t>31.01.2023</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0" name="Дата 9"/>
          <p:cNvSpPr>
            <a:spLocks noGrp="1"/>
          </p:cNvSpPr>
          <p:nvPr>
            <p:ph type="dt" sz="half" idx="10"/>
          </p:nvPr>
        </p:nvSpPr>
        <p:spPr/>
        <p:txBody>
          <a:bodyPr/>
          <a:lstStyle/>
          <a:p>
            <a:fld id="{5B106E36-FD25-4E2D-B0AA-010F637433A0}" type="datetimeFigureOut">
              <a:rPr lang="ru-RU" smtClean="0"/>
              <a:pPr/>
              <a:t>31.01.2023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725C68B6-61C2-468F-89AB-4B9F7531AA68}"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31.01.2023</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31.01.2023</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31.01.2023</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a:t>Вставка рисунка</a:t>
            </a:r>
            <a:endParaRPr kumimoji="0" lang="en-US" dirty="0"/>
          </a:p>
        </p:txBody>
      </p:sp>
      <p:sp>
        <p:nvSpPr>
          <p:cNvPr id="7" name="Дата 6"/>
          <p:cNvSpPr>
            <a:spLocks noGrp="1"/>
          </p:cNvSpPr>
          <p:nvPr>
            <p:ph type="dt" sz="half" idx="10"/>
          </p:nvPr>
        </p:nvSpPr>
        <p:spPr/>
        <p:txBody>
          <a:bodyPr/>
          <a:lstStyle/>
          <a:p>
            <a:fld id="{5B106E36-FD25-4E2D-B0AA-010F637433A0}" type="datetimeFigureOut">
              <a:rPr lang="ru-RU" smtClean="0"/>
              <a:pPr/>
              <a:t>31.01.2023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B106E36-FD25-4E2D-B0AA-010F637433A0}" type="datetimeFigureOut">
              <a:rPr lang="ru-RU" smtClean="0"/>
              <a:pPr/>
              <a:t>31.01.2023</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25C68B6-61C2-468F-89AB-4B9F7531AA68}"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povesti-pentru-copii.com/poezii-pentru-copii/grigore-vieru.html"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620688"/>
            <a:ext cx="8064896" cy="6063198"/>
          </a:xfrm>
          <a:prstGeom prst="rect">
            <a:avLst/>
          </a:prstGeom>
          <a:noFill/>
        </p:spPr>
        <p:txBody>
          <a:bodyPr wrap="square" lIns="91440" tIns="45720" rIns="91440" bIns="45720">
            <a:spAutoFit/>
          </a:bodyPr>
          <a:lstStyle/>
          <a:p>
            <a:pPr algn="ctr"/>
            <a:r>
              <a:rPr lang="en-US" sz="2800" b="1" dirty="0">
                <a:ln w="900" cmpd="sng">
                  <a:solidFill>
                    <a:schemeClr val="accent1">
                      <a:satMod val="190000"/>
                      <a:alpha val="55000"/>
                    </a:schemeClr>
                  </a:solidFill>
                  <a:prstDash val="solid"/>
                </a:ln>
                <a:solidFill>
                  <a:schemeClr val="accent1">
                    <a:lumMod val="50000"/>
                  </a:schemeClr>
                </a:solidFill>
                <a:effectLst>
                  <a:innerShdw blurRad="101600" dist="76200" dir="5400000">
                    <a:schemeClr val="accent1">
                      <a:satMod val="190000"/>
                      <a:tint val="100000"/>
                      <a:alpha val="74000"/>
                    </a:schemeClr>
                  </a:innerShdw>
                </a:effectLst>
              </a:rPr>
              <a:t>G</a:t>
            </a:r>
            <a:r>
              <a:rPr lang="ro-RO" sz="2800" b="1" dirty="0" err="1">
                <a:ln w="900" cmpd="sng">
                  <a:solidFill>
                    <a:schemeClr val="accent1">
                      <a:satMod val="190000"/>
                      <a:alpha val="55000"/>
                    </a:schemeClr>
                  </a:solidFill>
                  <a:prstDash val="solid"/>
                </a:ln>
                <a:solidFill>
                  <a:schemeClr val="accent1">
                    <a:lumMod val="50000"/>
                  </a:schemeClr>
                </a:solidFill>
                <a:effectLst>
                  <a:innerShdw blurRad="101600" dist="76200" dir="5400000">
                    <a:schemeClr val="accent1">
                      <a:satMod val="190000"/>
                      <a:tint val="100000"/>
                      <a:alpha val="74000"/>
                    </a:schemeClr>
                  </a:innerShdw>
                </a:effectLst>
              </a:rPr>
              <a:t>rădinița</a:t>
            </a:r>
            <a:r>
              <a:rPr lang="ro-RO" sz="2800" b="1" dirty="0">
                <a:ln w="900" cmpd="sng">
                  <a:solidFill>
                    <a:schemeClr val="accent1">
                      <a:satMod val="190000"/>
                      <a:alpha val="55000"/>
                    </a:schemeClr>
                  </a:solidFill>
                  <a:prstDash val="solid"/>
                </a:ln>
                <a:solidFill>
                  <a:schemeClr val="accent1">
                    <a:lumMod val="50000"/>
                  </a:schemeClr>
                </a:solidFill>
                <a:effectLst>
                  <a:innerShdw blurRad="101600" dist="76200" dir="5400000">
                    <a:schemeClr val="accent1">
                      <a:satMod val="190000"/>
                      <a:tint val="100000"/>
                      <a:alpha val="74000"/>
                    </a:schemeClr>
                  </a:innerShdw>
                </a:effectLst>
              </a:rPr>
              <a:t>-creșa nr.99</a:t>
            </a:r>
          </a:p>
          <a:p>
            <a:pPr algn="ctr"/>
            <a:endParaRPr lang="ro-RO" sz="2800" b="1" dirty="0">
              <a:ln w="900" cmpd="sng">
                <a:solidFill>
                  <a:schemeClr val="accent1">
                    <a:satMod val="190000"/>
                    <a:alpha val="55000"/>
                  </a:schemeClr>
                </a:solidFill>
                <a:prstDash val="solid"/>
              </a:ln>
              <a:solidFill>
                <a:schemeClr val="accent1">
                  <a:lumMod val="50000"/>
                </a:schemeClr>
              </a:solidFill>
              <a:effectLst>
                <a:innerShdw blurRad="101600" dist="76200" dir="5400000">
                  <a:schemeClr val="accent1">
                    <a:satMod val="190000"/>
                    <a:tint val="100000"/>
                    <a:alpha val="74000"/>
                  </a:schemeClr>
                </a:innerShdw>
              </a:effectLst>
            </a:endParaRPr>
          </a:p>
          <a:p>
            <a:pPr algn="ctr"/>
            <a:endParaRPr lang="ro-RO" sz="2800" b="1" dirty="0">
              <a:ln w="900" cmpd="sng">
                <a:solidFill>
                  <a:schemeClr val="accent1">
                    <a:satMod val="190000"/>
                    <a:alpha val="55000"/>
                  </a:schemeClr>
                </a:solidFill>
                <a:prstDash val="solid"/>
              </a:ln>
              <a:solidFill>
                <a:schemeClr val="accent1">
                  <a:lumMod val="50000"/>
                </a:schemeClr>
              </a:solidFill>
              <a:effectLst>
                <a:innerShdw blurRad="101600" dist="76200" dir="5400000">
                  <a:schemeClr val="accent1">
                    <a:satMod val="190000"/>
                    <a:tint val="100000"/>
                    <a:alpha val="74000"/>
                  </a:schemeClr>
                </a:innerShdw>
              </a:effectLst>
            </a:endParaRPr>
          </a:p>
          <a:p>
            <a:pPr algn="ctr"/>
            <a:endParaRPr lang="ro-RO" sz="2800" b="1" dirty="0">
              <a:ln w="900" cmpd="sng">
                <a:solidFill>
                  <a:schemeClr val="accent1">
                    <a:satMod val="190000"/>
                    <a:alpha val="55000"/>
                  </a:schemeClr>
                </a:solidFill>
                <a:prstDash val="solid"/>
              </a:ln>
              <a:solidFill>
                <a:schemeClr val="accent1">
                  <a:lumMod val="50000"/>
                </a:schemeClr>
              </a:solidFill>
              <a:effectLst>
                <a:innerShdw blurRad="101600" dist="76200" dir="5400000">
                  <a:schemeClr val="accent1">
                    <a:satMod val="190000"/>
                    <a:tint val="100000"/>
                    <a:alpha val="74000"/>
                  </a:schemeClr>
                </a:innerShdw>
              </a:effectLst>
            </a:endParaRPr>
          </a:p>
          <a:p>
            <a:pPr algn="ctr"/>
            <a:r>
              <a:rPr lang="ro-RO" sz="5400" b="1" dirty="0">
                <a:ln w="900" cmpd="sng">
                  <a:solidFill>
                    <a:schemeClr val="accent1">
                      <a:satMod val="190000"/>
                      <a:alpha val="55000"/>
                    </a:schemeClr>
                  </a:solidFill>
                  <a:prstDash val="solid"/>
                </a:ln>
                <a:solidFill>
                  <a:schemeClr val="accent1">
                    <a:lumMod val="50000"/>
                  </a:schemeClr>
                </a:solidFill>
                <a:effectLst>
                  <a:innerShdw blurRad="101600" dist="76200" dir="5400000">
                    <a:schemeClr val="accent1">
                      <a:satMod val="190000"/>
                      <a:tint val="100000"/>
                      <a:alpha val="74000"/>
                    </a:schemeClr>
                  </a:innerShdw>
                </a:effectLst>
              </a:rPr>
              <a:t>Educația prin poezie</a:t>
            </a:r>
            <a:endParaRPr lang="en-US" sz="5400" b="1" dirty="0">
              <a:ln w="900" cmpd="sng">
                <a:solidFill>
                  <a:schemeClr val="accent1">
                    <a:satMod val="190000"/>
                    <a:alpha val="55000"/>
                  </a:schemeClr>
                </a:solidFill>
                <a:prstDash val="solid"/>
              </a:ln>
              <a:solidFill>
                <a:schemeClr val="accent1">
                  <a:lumMod val="50000"/>
                </a:schemeClr>
              </a:solidFill>
              <a:effectLst>
                <a:innerShdw blurRad="101600" dist="76200" dir="5400000">
                  <a:schemeClr val="accent1">
                    <a:satMod val="190000"/>
                    <a:tint val="100000"/>
                    <a:alpha val="74000"/>
                  </a:schemeClr>
                </a:innerShdw>
              </a:effectLst>
            </a:endParaRPr>
          </a:p>
          <a:p>
            <a:pPr algn="ctr"/>
            <a:endParaRPr lang="ro-RO" sz="5400" b="1" dirty="0">
              <a:ln w="900" cmpd="sng">
                <a:solidFill>
                  <a:schemeClr val="accent1">
                    <a:satMod val="190000"/>
                    <a:alpha val="55000"/>
                  </a:schemeClr>
                </a:solidFill>
                <a:prstDash val="solid"/>
              </a:ln>
              <a:solidFill>
                <a:schemeClr val="accent1">
                  <a:lumMod val="50000"/>
                </a:schemeClr>
              </a:solidFill>
              <a:effectLst>
                <a:innerShdw blurRad="101600" dist="76200" dir="5400000">
                  <a:schemeClr val="accent1">
                    <a:satMod val="190000"/>
                    <a:tint val="100000"/>
                    <a:alpha val="74000"/>
                  </a:schemeClr>
                </a:innerShdw>
              </a:effectLst>
            </a:endParaRPr>
          </a:p>
          <a:p>
            <a:pPr algn="ctr"/>
            <a:endParaRPr lang="ro-RO" sz="2800" b="1" dirty="0">
              <a:ln w="900" cmpd="sng">
                <a:solidFill>
                  <a:schemeClr val="accent1">
                    <a:satMod val="190000"/>
                    <a:alpha val="55000"/>
                  </a:schemeClr>
                </a:solidFill>
                <a:prstDash val="solid"/>
              </a:ln>
              <a:solidFill>
                <a:schemeClr val="accent1">
                  <a:lumMod val="50000"/>
                </a:schemeClr>
              </a:solidFill>
              <a:effectLst>
                <a:innerShdw blurRad="101600" dist="76200" dir="5400000">
                  <a:schemeClr val="accent1">
                    <a:satMod val="190000"/>
                    <a:tint val="100000"/>
                    <a:alpha val="74000"/>
                  </a:schemeClr>
                </a:innerShdw>
              </a:effectLst>
            </a:endParaRPr>
          </a:p>
          <a:p>
            <a:pPr algn="ctr"/>
            <a:endParaRPr lang="ro-RO" sz="2800" b="1" dirty="0">
              <a:ln w="900" cmpd="sng">
                <a:solidFill>
                  <a:schemeClr val="accent1">
                    <a:satMod val="190000"/>
                    <a:alpha val="55000"/>
                  </a:schemeClr>
                </a:solidFill>
                <a:prstDash val="solid"/>
              </a:ln>
              <a:solidFill>
                <a:schemeClr val="accent1">
                  <a:lumMod val="50000"/>
                </a:schemeClr>
              </a:solidFill>
              <a:effectLst>
                <a:innerShdw blurRad="101600" dist="76200" dir="5400000">
                  <a:schemeClr val="accent1">
                    <a:satMod val="190000"/>
                    <a:tint val="100000"/>
                    <a:alpha val="74000"/>
                  </a:schemeClr>
                </a:innerShdw>
              </a:effectLst>
            </a:endParaRPr>
          </a:p>
          <a:p>
            <a:pPr algn="ctr"/>
            <a:endParaRPr lang="ro-RO" sz="2800" b="1" dirty="0">
              <a:ln w="900" cmpd="sng">
                <a:solidFill>
                  <a:schemeClr val="accent1">
                    <a:satMod val="190000"/>
                    <a:alpha val="55000"/>
                  </a:schemeClr>
                </a:solidFill>
                <a:prstDash val="solid"/>
              </a:ln>
              <a:solidFill>
                <a:schemeClr val="accent1">
                  <a:lumMod val="50000"/>
                </a:schemeClr>
              </a:solidFill>
              <a:effectLst>
                <a:innerShdw blurRad="101600" dist="76200" dir="5400000">
                  <a:schemeClr val="accent1">
                    <a:satMod val="190000"/>
                    <a:tint val="100000"/>
                    <a:alpha val="74000"/>
                  </a:schemeClr>
                </a:innerShdw>
              </a:effectLst>
            </a:endParaRPr>
          </a:p>
          <a:p>
            <a:pPr algn="ctr"/>
            <a:endParaRPr lang="ro-RO" sz="2800" b="1" dirty="0">
              <a:ln w="900" cmpd="sng">
                <a:solidFill>
                  <a:schemeClr val="accent1">
                    <a:satMod val="190000"/>
                    <a:alpha val="55000"/>
                  </a:schemeClr>
                </a:solidFill>
                <a:prstDash val="solid"/>
              </a:ln>
              <a:solidFill>
                <a:schemeClr val="accent1">
                  <a:lumMod val="50000"/>
                </a:schemeClr>
              </a:solidFill>
              <a:effectLst>
                <a:innerShdw blurRad="101600" dist="76200" dir="5400000">
                  <a:schemeClr val="accent1">
                    <a:satMod val="190000"/>
                    <a:tint val="100000"/>
                    <a:alpha val="74000"/>
                  </a:schemeClr>
                </a:innerShdw>
              </a:effectLst>
            </a:endParaRPr>
          </a:p>
          <a:p>
            <a:pPr algn="ctr"/>
            <a:endParaRPr lang="ro-RO" sz="2800" b="1" dirty="0">
              <a:ln w="900" cmpd="sng">
                <a:solidFill>
                  <a:schemeClr val="accent1">
                    <a:satMod val="190000"/>
                    <a:alpha val="55000"/>
                  </a:schemeClr>
                </a:solidFill>
                <a:prstDash val="solid"/>
              </a:ln>
              <a:solidFill>
                <a:schemeClr val="accent1">
                  <a:lumMod val="50000"/>
                </a:schemeClr>
              </a:solidFill>
              <a:effectLst>
                <a:innerShdw blurRad="101600" dist="76200" dir="5400000">
                  <a:schemeClr val="accent1">
                    <a:satMod val="190000"/>
                    <a:tint val="100000"/>
                    <a:alpha val="74000"/>
                  </a:schemeClr>
                </a:innerShdw>
              </a:effectLst>
            </a:endParaRPr>
          </a:p>
          <a:p>
            <a:pPr algn="r"/>
            <a:r>
              <a:rPr lang="ro-RO" sz="2800" b="1" dirty="0" err="1">
                <a:ln w="900" cmpd="sng">
                  <a:solidFill>
                    <a:schemeClr val="accent1">
                      <a:satMod val="190000"/>
                      <a:alpha val="55000"/>
                    </a:schemeClr>
                  </a:solidFill>
                  <a:prstDash val="solid"/>
                </a:ln>
                <a:solidFill>
                  <a:schemeClr val="accent1">
                    <a:lumMod val="50000"/>
                  </a:schemeClr>
                </a:solidFill>
                <a:effectLst>
                  <a:innerShdw blurRad="101600" dist="76200" dir="5400000">
                    <a:schemeClr val="accent1">
                      <a:satMod val="190000"/>
                      <a:tint val="100000"/>
                      <a:alpha val="74000"/>
                    </a:schemeClr>
                  </a:innerShdw>
                </a:effectLst>
              </a:rPr>
              <a:t>EDUCATOR:Cacerovschii</a:t>
            </a:r>
            <a:r>
              <a:rPr lang="ro-RO" sz="2800" b="1" dirty="0">
                <a:ln w="900" cmpd="sng">
                  <a:solidFill>
                    <a:schemeClr val="accent1">
                      <a:satMod val="190000"/>
                      <a:alpha val="55000"/>
                    </a:schemeClr>
                  </a:solidFill>
                  <a:prstDash val="solid"/>
                </a:ln>
                <a:solidFill>
                  <a:schemeClr val="accent1">
                    <a:lumMod val="50000"/>
                  </a:schemeClr>
                </a:solidFill>
                <a:effectLst>
                  <a:innerShdw blurRad="101600" dist="76200" dir="5400000">
                    <a:schemeClr val="accent1">
                      <a:satMod val="190000"/>
                      <a:tint val="100000"/>
                      <a:alpha val="74000"/>
                    </a:schemeClr>
                  </a:innerShdw>
                </a:effectLst>
              </a:rPr>
              <a:t> Daniel</a:t>
            </a:r>
            <a:r>
              <a:rPr lang="en-US" sz="2800" b="1" dirty="0">
                <a:ln w="900" cmpd="sng">
                  <a:solidFill>
                    <a:schemeClr val="accent1">
                      <a:satMod val="190000"/>
                      <a:alpha val="55000"/>
                    </a:schemeClr>
                  </a:solidFill>
                  <a:prstDash val="solid"/>
                </a:ln>
                <a:solidFill>
                  <a:schemeClr val="accent1">
                    <a:lumMod val="50000"/>
                  </a:schemeClr>
                </a:solidFill>
                <a:effectLst>
                  <a:innerShdw blurRad="101600" dist="76200" dir="5400000">
                    <a:schemeClr val="accent1">
                      <a:satMod val="190000"/>
                      <a:tint val="100000"/>
                      <a:alpha val="74000"/>
                    </a:schemeClr>
                  </a:innerShdw>
                </a:effectLst>
              </a:rPr>
              <a:t>a</a:t>
            </a:r>
            <a:endParaRPr lang="ru-RU" sz="2800" b="1" dirty="0">
              <a:ln w="900" cmpd="sng">
                <a:solidFill>
                  <a:schemeClr val="accent1">
                    <a:satMod val="190000"/>
                    <a:alpha val="55000"/>
                  </a:schemeClr>
                </a:solidFill>
                <a:prstDash val="solid"/>
              </a:ln>
              <a:solidFill>
                <a:schemeClr val="accent1">
                  <a:lumMod val="50000"/>
                </a:schemeClr>
              </a:solidFill>
              <a:effectLst>
                <a:innerShdw blurRad="101600" dist="76200" dir="5400000">
                  <a:schemeClr val="accent1">
                    <a:satMod val="190000"/>
                    <a:tint val="100000"/>
                    <a:alpha val="74000"/>
                  </a:schemeClr>
                </a:inn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B9EF309-72B3-449D-A9F0-03AA6908C17E}"/>
              </a:ext>
            </a:extLst>
          </p:cNvPr>
          <p:cNvSpPr/>
          <p:nvPr/>
        </p:nvSpPr>
        <p:spPr>
          <a:xfrm>
            <a:off x="107504" y="476672"/>
            <a:ext cx="8568952" cy="5632311"/>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r>
              <a:rPr lang="ro-RO" u="sng" dirty="0">
                <a:solidFill>
                  <a:schemeClr val="accent2">
                    <a:lumMod val="50000"/>
                  </a:schemeClr>
                </a:solidFill>
              </a:rPr>
              <a:t>UNITĂȚIDE COMPENȚĂ</a:t>
            </a:r>
            <a:r>
              <a:rPr lang="ro-RO" b="1" u="sng" dirty="0">
                <a:solidFill>
                  <a:schemeClr val="accent2">
                    <a:lumMod val="50000"/>
                  </a:schemeClr>
                </a:solidFill>
              </a:rPr>
              <a:t>:</a:t>
            </a:r>
            <a:endParaRPr lang="en-US" u="sng" dirty="0">
              <a:solidFill>
                <a:schemeClr val="accent2">
                  <a:lumMod val="50000"/>
                </a:schemeClr>
              </a:solidFill>
            </a:endParaRPr>
          </a:p>
          <a:p>
            <a:r>
              <a:rPr lang="en-US" dirty="0">
                <a:solidFill>
                  <a:schemeClr val="accent2">
                    <a:lumMod val="50000"/>
                  </a:schemeClr>
                </a:solidFill>
              </a:rPr>
              <a:t>5.3. </a:t>
            </a:r>
            <a:r>
              <a:rPr lang="en-US" dirty="0" err="1">
                <a:solidFill>
                  <a:schemeClr val="accent2">
                    <a:lumMod val="50000"/>
                  </a:schemeClr>
                </a:solidFill>
              </a:rPr>
              <a:t>Exprimarea</a:t>
            </a:r>
            <a:r>
              <a:rPr lang="en-US" dirty="0">
                <a:solidFill>
                  <a:schemeClr val="accent2">
                    <a:lumMod val="50000"/>
                  </a:schemeClr>
                </a:solidFill>
              </a:rPr>
              <a:t> de </a:t>
            </a:r>
            <a:r>
              <a:rPr lang="en-US" dirty="0" err="1">
                <a:solidFill>
                  <a:schemeClr val="accent2">
                    <a:lumMod val="50000"/>
                  </a:schemeClr>
                </a:solidFill>
              </a:rPr>
              <a:t>idei</a:t>
            </a:r>
            <a:r>
              <a:rPr lang="en-US" dirty="0">
                <a:solidFill>
                  <a:schemeClr val="accent2">
                    <a:lumMod val="50000"/>
                  </a:schemeClr>
                </a:solidFill>
              </a:rPr>
              <a:t>, </a:t>
            </a:r>
            <a:r>
              <a:rPr lang="en-US" dirty="0" err="1">
                <a:solidFill>
                  <a:schemeClr val="accent2">
                    <a:lumMod val="50000"/>
                  </a:schemeClr>
                </a:solidFill>
              </a:rPr>
              <a:t>trăiri</a:t>
            </a:r>
            <a:r>
              <a:rPr lang="en-US" dirty="0">
                <a:solidFill>
                  <a:schemeClr val="accent2">
                    <a:lumMod val="50000"/>
                  </a:schemeClr>
                </a:solidFill>
              </a:rPr>
              <a:t> </a:t>
            </a:r>
            <a:r>
              <a:rPr lang="en-US" dirty="0" err="1">
                <a:solidFill>
                  <a:schemeClr val="accent2">
                    <a:lumMod val="50000"/>
                  </a:schemeClr>
                </a:solidFill>
              </a:rPr>
              <a:t>personale</a:t>
            </a:r>
            <a:r>
              <a:rPr lang="en-US" dirty="0">
                <a:solidFill>
                  <a:schemeClr val="accent2">
                    <a:lumMod val="50000"/>
                  </a:schemeClr>
                </a:solidFill>
              </a:rPr>
              <a:t> </a:t>
            </a:r>
            <a:r>
              <a:rPr lang="en-US" dirty="0" err="1">
                <a:solidFill>
                  <a:schemeClr val="accent2">
                    <a:lumMod val="50000"/>
                  </a:schemeClr>
                </a:solidFill>
              </a:rPr>
              <a:t>și</a:t>
            </a:r>
            <a:r>
              <a:rPr lang="en-US" dirty="0">
                <a:solidFill>
                  <a:schemeClr val="accent2">
                    <a:lumMod val="50000"/>
                  </a:schemeClr>
                </a:solidFill>
              </a:rPr>
              <a:t> </a:t>
            </a:r>
            <a:r>
              <a:rPr lang="en-US" dirty="0" err="1">
                <a:solidFill>
                  <a:schemeClr val="accent2">
                    <a:lumMod val="50000"/>
                  </a:schemeClr>
                </a:solidFill>
              </a:rPr>
              <a:t>informații</a:t>
            </a:r>
            <a:r>
              <a:rPr lang="en-US" dirty="0">
                <a:solidFill>
                  <a:schemeClr val="accent2">
                    <a:lumMod val="50000"/>
                  </a:schemeClr>
                </a:solidFill>
              </a:rPr>
              <a:t> </a:t>
            </a:r>
            <a:r>
              <a:rPr lang="en-US" dirty="0" err="1">
                <a:solidFill>
                  <a:schemeClr val="accent2">
                    <a:lumMod val="50000"/>
                  </a:schemeClr>
                </a:solidFill>
              </a:rPr>
              <a:t>prin</a:t>
            </a:r>
            <a:r>
              <a:rPr lang="en-US" dirty="0">
                <a:solidFill>
                  <a:schemeClr val="accent2">
                    <a:lumMod val="50000"/>
                  </a:schemeClr>
                </a:solidFill>
              </a:rPr>
              <a:t> </a:t>
            </a:r>
            <a:r>
              <a:rPr lang="en-US" dirty="0" err="1">
                <a:solidFill>
                  <a:schemeClr val="accent2">
                    <a:lumMod val="50000"/>
                  </a:schemeClr>
                </a:solidFill>
              </a:rPr>
              <a:t>intermediul</a:t>
            </a:r>
            <a:r>
              <a:rPr lang="en-US" dirty="0">
                <a:solidFill>
                  <a:schemeClr val="accent2">
                    <a:lumMod val="50000"/>
                  </a:schemeClr>
                </a:solidFill>
              </a:rPr>
              <a:t> </a:t>
            </a:r>
            <a:r>
              <a:rPr lang="en-US" dirty="0" err="1">
                <a:solidFill>
                  <a:schemeClr val="accent2">
                    <a:lumMod val="50000"/>
                  </a:schemeClr>
                </a:solidFill>
              </a:rPr>
              <a:t>limbajelor</a:t>
            </a:r>
            <a:r>
              <a:rPr lang="en-US" dirty="0">
                <a:solidFill>
                  <a:schemeClr val="accent2">
                    <a:lumMod val="50000"/>
                  </a:schemeClr>
                </a:solidFill>
              </a:rPr>
              <a:t> </a:t>
            </a:r>
            <a:r>
              <a:rPr lang="en-US" dirty="0" err="1">
                <a:solidFill>
                  <a:schemeClr val="accent2">
                    <a:lumMod val="50000"/>
                  </a:schemeClr>
                </a:solidFill>
              </a:rPr>
              <a:t>neconvenționale</a:t>
            </a:r>
            <a:r>
              <a:rPr lang="en-US" dirty="0">
                <a:solidFill>
                  <a:schemeClr val="accent2">
                    <a:lumMod val="50000"/>
                  </a:schemeClr>
                </a:solidFill>
              </a:rPr>
              <a:t>.</a:t>
            </a:r>
          </a:p>
          <a:p>
            <a:r>
              <a:rPr lang="ro-RO" dirty="0">
                <a:solidFill>
                  <a:schemeClr val="accent2">
                    <a:lumMod val="50000"/>
                  </a:schemeClr>
                </a:solidFill>
              </a:rPr>
              <a:t>1.3. Exprimarea respectului față de semeni, față de părinți și bunici, acordându-le ajutor când aceștia au nevoie în activitățile gospodărești, în curte, pe stradă.</a:t>
            </a:r>
            <a:endParaRPr lang="en-US" dirty="0">
              <a:solidFill>
                <a:schemeClr val="accent2">
                  <a:lumMod val="50000"/>
                </a:schemeClr>
              </a:solidFill>
            </a:endParaRPr>
          </a:p>
          <a:p>
            <a:r>
              <a:rPr lang="en-US" dirty="0">
                <a:solidFill>
                  <a:schemeClr val="accent2">
                    <a:lumMod val="50000"/>
                  </a:schemeClr>
                </a:solidFill>
              </a:rPr>
              <a:t>2.1. </a:t>
            </a:r>
            <a:r>
              <a:rPr lang="en-US" dirty="0" err="1">
                <a:solidFill>
                  <a:schemeClr val="accent2">
                    <a:lumMod val="50000"/>
                  </a:schemeClr>
                </a:solidFill>
              </a:rPr>
              <a:t>Identificarea</a:t>
            </a:r>
            <a:r>
              <a:rPr lang="en-US" dirty="0">
                <a:solidFill>
                  <a:schemeClr val="accent2">
                    <a:lumMod val="50000"/>
                  </a:schemeClr>
                </a:solidFill>
              </a:rPr>
              <a:t> </a:t>
            </a:r>
            <a:r>
              <a:rPr lang="en-US" dirty="0" err="1">
                <a:solidFill>
                  <a:schemeClr val="accent2">
                    <a:lumMod val="50000"/>
                  </a:schemeClr>
                </a:solidFill>
              </a:rPr>
              <a:t>emoțiilor</a:t>
            </a:r>
            <a:r>
              <a:rPr lang="en-US" dirty="0">
                <a:solidFill>
                  <a:schemeClr val="accent2">
                    <a:lumMod val="50000"/>
                  </a:schemeClr>
                </a:solidFill>
              </a:rPr>
              <a:t> </a:t>
            </a:r>
            <a:r>
              <a:rPr lang="en-US" dirty="0" err="1">
                <a:solidFill>
                  <a:schemeClr val="accent2">
                    <a:lumMod val="50000"/>
                  </a:schemeClr>
                </a:solidFill>
              </a:rPr>
              <a:t>adecvate</a:t>
            </a:r>
            <a:r>
              <a:rPr lang="en-US" dirty="0">
                <a:solidFill>
                  <a:schemeClr val="accent2">
                    <a:lumMod val="50000"/>
                  </a:schemeClr>
                </a:solidFill>
              </a:rPr>
              <a:t> </a:t>
            </a:r>
            <a:r>
              <a:rPr lang="en-US" dirty="0" err="1">
                <a:solidFill>
                  <a:schemeClr val="accent2">
                    <a:lumMod val="50000"/>
                  </a:schemeClr>
                </a:solidFill>
              </a:rPr>
              <a:t>contextului</a:t>
            </a:r>
            <a:r>
              <a:rPr lang="en-US" dirty="0">
                <a:solidFill>
                  <a:schemeClr val="accent2">
                    <a:lumMod val="50000"/>
                  </a:schemeClr>
                </a:solidFill>
              </a:rPr>
              <a:t>.</a:t>
            </a:r>
          </a:p>
          <a:p>
            <a:endParaRPr lang="ro-RO" b="1" u="sng" dirty="0">
              <a:solidFill>
                <a:schemeClr val="accent2">
                  <a:lumMod val="50000"/>
                </a:schemeClr>
              </a:solidFill>
            </a:endParaRPr>
          </a:p>
          <a:p>
            <a:r>
              <a:rPr lang="ro-RO" b="1" u="sng" dirty="0">
                <a:solidFill>
                  <a:schemeClr val="accent2">
                    <a:lumMod val="50000"/>
                  </a:schemeClr>
                </a:solidFill>
              </a:rPr>
              <a:t>OBIECTIVE SPECIFICE:</a:t>
            </a:r>
          </a:p>
          <a:p>
            <a:endParaRPr lang="ro-RO" b="1" dirty="0">
              <a:solidFill>
                <a:schemeClr val="accent2">
                  <a:lumMod val="50000"/>
                </a:schemeClr>
              </a:solidFill>
            </a:endParaRPr>
          </a:p>
          <a:p>
            <a:r>
              <a:rPr lang="ro-RO" b="1" dirty="0">
                <a:solidFill>
                  <a:schemeClr val="accent2">
                    <a:lumMod val="50000"/>
                  </a:schemeClr>
                </a:solidFill>
              </a:rPr>
              <a:t>COGNITIVE</a:t>
            </a:r>
            <a:endParaRPr lang="en-US" b="1" dirty="0">
              <a:solidFill>
                <a:schemeClr val="accent2">
                  <a:lumMod val="50000"/>
                </a:schemeClr>
              </a:solidFill>
            </a:endParaRPr>
          </a:p>
          <a:p>
            <a:r>
              <a:rPr lang="ro-RO" dirty="0">
                <a:solidFill>
                  <a:schemeClr val="accent2">
                    <a:lumMod val="50000"/>
                  </a:schemeClr>
                </a:solidFill>
              </a:rPr>
              <a:t>O1.SĂ CUNOASCĂ BIBLIOGRAFIA LUI GRIGORIE VIERU</a:t>
            </a:r>
            <a:endParaRPr lang="en-US" dirty="0">
              <a:solidFill>
                <a:schemeClr val="accent2">
                  <a:lumMod val="50000"/>
                </a:schemeClr>
              </a:solidFill>
            </a:endParaRPr>
          </a:p>
          <a:p>
            <a:r>
              <a:rPr lang="ro-RO" dirty="0">
                <a:solidFill>
                  <a:schemeClr val="accent2">
                    <a:lumMod val="50000"/>
                  </a:schemeClr>
                </a:solidFill>
              </a:rPr>
              <a:t>O2.SĂ CUNOASCĂ SIMBOLURILE PĂCII</a:t>
            </a:r>
          </a:p>
          <a:p>
            <a:endParaRPr lang="ro-RO" b="1" dirty="0">
              <a:solidFill>
                <a:schemeClr val="accent2">
                  <a:lumMod val="50000"/>
                </a:schemeClr>
              </a:solidFill>
            </a:endParaRPr>
          </a:p>
          <a:p>
            <a:r>
              <a:rPr lang="ro-RO" b="1" dirty="0">
                <a:solidFill>
                  <a:schemeClr val="accent2">
                    <a:lumMod val="50000"/>
                  </a:schemeClr>
                </a:solidFill>
              </a:rPr>
              <a:t>PSIHOMOTORII</a:t>
            </a:r>
            <a:endParaRPr lang="en-US" b="1" dirty="0">
              <a:solidFill>
                <a:schemeClr val="accent2">
                  <a:lumMod val="50000"/>
                </a:schemeClr>
              </a:solidFill>
            </a:endParaRPr>
          </a:p>
          <a:p>
            <a:r>
              <a:rPr lang="ro-RO" dirty="0">
                <a:solidFill>
                  <a:schemeClr val="accent2">
                    <a:lumMod val="50000"/>
                  </a:schemeClr>
                </a:solidFill>
              </a:rPr>
              <a:t>O3.SĂ RECITE POEZIA</a:t>
            </a:r>
            <a:endParaRPr lang="en-US" dirty="0">
              <a:solidFill>
                <a:schemeClr val="accent2">
                  <a:lumMod val="50000"/>
                </a:schemeClr>
              </a:solidFill>
            </a:endParaRPr>
          </a:p>
          <a:p>
            <a:r>
              <a:rPr lang="ro-RO" dirty="0">
                <a:solidFill>
                  <a:schemeClr val="accent2">
                    <a:lumMod val="50000"/>
                  </a:schemeClr>
                </a:solidFill>
              </a:rPr>
              <a:t>O4.SĂ MODELEZE PORUMBEII</a:t>
            </a:r>
          </a:p>
          <a:p>
            <a:endParaRPr lang="ro-RO" b="1" dirty="0">
              <a:solidFill>
                <a:schemeClr val="accent2">
                  <a:lumMod val="50000"/>
                </a:schemeClr>
              </a:solidFill>
            </a:endParaRPr>
          </a:p>
          <a:p>
            <a:r>
              <a:rPr lang="ro-RO" b="1" dirty="0">
                <a:solidFill>
                  <a:schemeClr val="accent2">
                    <a:lumMod val="50000"/>
                  </a:schemeClr>
                </a:solidFill>
              </a:rPr>
              <a:t>SOCIO-AFECTIVE</a:t>
            </a:r>
            <a:endParaRPr lang="en-US" b="1" dirty="0">
              <a:solidFill>
                <a:schemeClr val="accent2">
                  <a:lumMod val="50000"/>
                </a:schemeClr>
              </a:solidFill>
            </a:endParaRPr>
          </a:p>
          <a:p>
            <a:r>
              <a:rPr lang="ro-RO" dirty="0">
                <a:solidFill>
                  <a:schemeClr val="accent2">
                    <a:lumMod val="50000"/>
                  </a:schemeClr>
                </a:solidFill>
              </a:rPr>
              <a:t>O5.SĂ REALIZEZE PEISAJUL DUPĂ MODEL</a:t>
            </a:r>
            <a:endParaRPr lang="en-US" dirty="0">
              <a:solidFill>
                <a:schemeClr val="accent2">
                  <a:lumMod val="50000"/>
                </a:schemeClr>
              </a:solidFill>
            </a:endParaRPr>
          </a:p>
          <a:p>
            <a:r>
              <a:rPr lang="ro-RO" dirty="0">
                <a:solidFill>
                  <a:schemeClr val="accent2">
                    <a:lumMod val="50000"/>
                  </a:schemeClr>
                </a:solidFill>
              </a:rPr>
              <a:t>O6 .SĂ MANIFESTE ATITUDINE DE COOPERARE</a:t>
            </a:r>
            <a:endParaRPr lang="en-US" dirty="0">
              <a:solidFill>
                <a:schemeClr val="accent2">
                  <a:lumMod val="50000"/>
                </a:schemeClr>
              </a:solidFill>
            </a:endParaRPr>
          </a:p>
        </p:txBody>
      </p:sp>
    </p:spTree>
    <p:extLst>
      <p:ext uri="{BB962C8B-B14F-4D97-AF65-F5344CB8AC3E}">
        <p14:creationId xmlns:p14="http://schemas.microsoft.com/office/powerpoint/2010/main" val="3024394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Ministerul Educației și Cercetării | Guvernul Republicii Moldova"/>
          <p:cNvPicPr>
            <a:picLocks noChangeAspect="1" noChangeArrowheads="1"/>
          </p:cNvPicPr>
          <p:nvPr/>
        </p:nvPicPr>
        <p:blipFill>
          <a:blip r:embed="rId2" cstate="print"/>
          <a:srcRect/>
          <a:stretch>
            <a:fillRect/>
          </a:stretch>
        </p:blipFill>
        <p:spPr bwMode="auto">
          <a:xfrm>
            <a:off x="395536" y="476672"/>
            <a:ext cx="2876550" cy="4572000"/>
          </a:xfrm>
          <a:prstGeom prst="rect">
            <a:avLst/>
          </a:prstGeom>
          <a:noFill/>
        </p:spPr>
      </p:pic>
      <p:sp>
        <p:nvSpPr>
          <p:cNvPr id="4" name="Прямоугольник 3"/>
          <p:cNvSpPr/>
          <p:nvPr/>
        </p:nvSpPr>
        <p:spPr>
          <a:xfrm>
            <a:off x="3419872" y="764704"/>
            <a:ext cx="5112568" cy="5016758"/>
          </a:xfrm>
          <a:prstGeom prst="rect">
            <a:avLst/>
          </a:prstGeom>
        </p:spPr>
        <p:txBody>
          <a:bodyPr wrap="square">
            <a:spAutoFit/>
          </a:bodyPr>
          <a:lstStyle/>
          <a:p>
            <a:r>
              <a:rPr lang="vi-VN" sz="3200" b="1" dirty="0">
                <a:solidFill>
                  <a:schemeClr val="accent6">
                    <a:lumMod val="50000"/>
                  </a:schemeClr>
                </a:solidFill>
              </a:rPr>
              <a:t>Grigore Vieru</a:t>
            </a:r>
            <a:r>
              <a:rPr lang="vi-VN" sz="3200" dirty="0">
                <a:solidFill>
                  <a:schemeClr val="accent6">
                    <a:lumMod val="50000"/>
                  </a:schemeClr>
                </a:solidFill>
              </a:rPr>
              <a:t> (n. 14 februarie</a:t>
            </a:r>
            <a:r>
              <a:rPr lang="ro-RO" sz="3200" dirty="0">
                <a:solidFill>
                  <a:schemeClr val="accent6">
                    <a:lumMod val="50000"/>
                  </a:schemeClr>
                </a:solidFill>
              </a:rPr>
              <a:t> </a:t>
            </a:r>
            <a:r>
              <a:rPr lang="vi-VN" sz="3200" dirty="0">
                <a:solidFill>
                  <a:schemeClr val="accent6">
                    <a:lumMod val="50000"/>
                  </a:schemeClr>
                </a:solidFill>
              </a:rPr>
              <a:t>1935</a:t>
            </a:r>
            <a:r>
              <a:rPr lang="ro-RO" sz="3200" dirty="0">
                <a:solidFill>
                  <a:schemeClr val="accent6">
                    <a:lumMod val="50000"/>
                  </a:schemeClr>
                </a:solidFill>
              </a:rPr>
              <a:t>,</a:t>
            </a:r>
            <a:r>
              <a:rPr lang="vi-VN" sz="3200" dirty="0">
                <a:solidFill>
                  <a:schemeClr val="accent6">
                    <a:lumMod val="50000"/>
                  </a:schemeClr>
                </a:solidFill>
              </a:rPr>
              <a:t> Pererîta, România – d. 18 ianuarie 2009, Chișinău, Republica Moldova) a fost un poet român din Republica Moldova. În 1993 a fost ales membru corespondent al Academiei Române</a:t>
            </a:r>
            <a:r>
              <a:rPr lang="ro-RO" sz="3200" dirty="0">
                <a:solidFill>
                  <a:schemeClr val="accent6">
                    <a:lumMod val="50000"/>
                  </a:schemeClr>
                </a:solidFill>
              </a:rPr>
              <a:t>,</a:t>
            </a:r>
            <a:endParaRPr lang="ru-RU" sz="3200" dirty="0">
              <a:solidFill>
                <a:schemeClr val="accent6">
                  <a:lumMod val="5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0"/>
            <a:ext cx="7416824" cy="6124754"/>
          </a:xfrm>
          <a:prstGeom prst="rect">
            <a:avLst/>
          </a:prstGeom>
        </p:spPr>
        <p:txBody>
          <a:bodyPr wrap="square">
            <a:spAutoFit/>
          </a:bodyPr>
          <a:lstStyle/>
          <a:p>
            <a:r>
              <a:rPr lang="vi-VN" sz="2800" b="1" dirty="0"/>
              <a:t>Mulţumim pentru pace</a:t>
            </a:r>
            <a:endParaRPr lang="vi-VN" sz="2800" dirty="0"/>
          </a:p>
          <a:p>
            <a:r>
              <a:rPr lang="vi-VN" sz="2800" dirty="0">
                <a:hlinkClick r:id="rId2" tooltip="Poezii de Grigore Vieru"/>
              </a:rPr>
              <a:t>de Grigore Vieru</a:t>
            </a:r>
            <a:endParaRPr lang="vi-VN" sz="2800" dirty="0"/>
          </a:p>
          <a:p>
            <a:r>
              <a:rPr lang="vi-VN" sz="2800" dirty="0"/>
              <a:t>Mama pâine albă coace,</a:t>
            </a:r>
            <a:br>
              <a:rPr lang="vi-VN" sz="2800" dirty="0"/>
            </a:br>
            <a:r>
              <a:rPr lang="vi-VN" sz="2800" dirty="0"/>
              <a:t>Noi zburdăm voios,</a:t>
            </a:r>
            <a:br>
              <a:rPr lang="vi-VN" sz="2800" dirty="0"/>
            </a:br>
            <a:r>
              <a:rPr lang="vi-VN" sz="2800" dirty="0"/>
              <a:t>Pentru pace, pentru pace</a:t>
            </a:r>
            <a:br>
              <a:rPr lang="vi-VN" sz="2800" dirty="0"/>
            </a:br>
            <a:r>
              <a:rPr lang="vi-VN" sz="2800" dirty="0"/>
              <a:t>Mulţumim frumos.</a:t>
            </a:r>
          </a:p>
          <a:p>
            <a:r>
              <a:rPr lang="vi-VN" sz="2800" dirty="0"/>
              <a:t>Tata fluiere ne face,</a:t>
            </a:r>
            <a:br>
              <a:rPr lang="vi-VN" sz="2800" dirty="0"/>
            </a:br>
            <a:r>
              <a:rPr lang="vi-VN" sz="2800" dirty="0"/>
              <a:t>Noi cântăm duios.</a:t>
            </a:r>
            <a:br>
              <a:rPr lang="vi-VN" sz="2800" dirty="0"/>
            </a:br>
            <a:r>
              <a:rPr lang="vi-VN" sz="2800" dirty="0"/>
              <a:t>Pentru pace, pentru pace</a:t>
            </a:r>
            <a:br>
              <a:rPr lang="vi-VN" sz="2800" dirty="0"/>
            </a:br>
            <a:r>
              <a:rPr lang="vi-VN" sz="2800" dirty="0"/>
              <a:t>Mulţumim frumos.</a:t>
            </a:r>
          </a:p>
          <a:p>
            <a:r>
              <a:rPr lang="vi-VN" sz="2800" dirty="0"/>
              <a:t>Înfloresc în jur copacii,</a:t>
            </a:r>
            <a:br>
              <a:rPr lang="vi-VN" sz="2800" dirty="0"/>
            </a:br>
            <a:r>
              <a:rPr lang="vi-VN" sz="2800" dirty="0"/>
              <a:t>Ceru-i luminos.</a:t>
            </a:r>
            <a:br>
              <a:rPr lang="vi-VN" sz="2800" dirty="0"/>
            </a:br>
            <a:r>
              <a:rPr lang="vi-VN" sz="2800" dirty="0"/>
              <a:t>Pentru pace, pentru pace</a:t>
            </a:r>
            <a:br>
              <a:rPr lang="vi-VN" sz="2800" dirty="0"/>
            </a:br>
            <a:r>
              <a:rPr lang="vi-VN" sz="2800" dirty="0"/>
              <a:t>Mulţumim frumos.</a:t>
            </a:r>
          </a:p>
        </p:txBody>
      </p:sp>
      <p:pic>
        <p:nvPicPr>
          <p:cNvPr id="15362" name="Picture 2" descr="За мир благодарим Multumim pentru pace (Ольга Незабудка) / Стихи.ру"/>
          <p:cNvPicPr>
            <a:picLocks noChangeAspect="1" noChangeArrowheads="1"/>
          </p:cNvPicPr>
          <p:nvPr/>
        </p:nvPicPr>
        <p:blipFill>
          <a:blip r:embed="rId3" cstate="print"/>
          <a:srcRect/>
          <a:stretch>
            <a:fillRect/>
          </a:stretch>
        </p:blipFill>
        <p:spPr bwMode="auto">
          <a:xfrm>
            <a:off x="5076056" y="3573016"/>
            <a:ext cx="3809853" cy="2567187"/>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1999C69-F0BA-4439-90E8-E12794259F2D}"/>
              </a:ext>
            </a:extLst>
          </p:cNvPr>
          <p:cNvSpPr/>
          <p:nvPr/>
        </p:nvSpPr>
        <p:spPr>
          <a:xfrm>
            <a:off x="1692493" y="116632"/>
            <a:ext cx="5759013" cy="923330"/>
          </a:xfrm>
          <a:prstGeom prst="rect">
            <a:avLst/>
          </a:prstGeom>
          <a:noFill/>
        </p:spPr>
        <p:txBody>
          <a:bodyPr wrap="none" lIns="91440" tIns="45720" rIns="91440" bIns="45720">
            <a:spAutoFit/>
          </a:bodyPr>
          <a:lstStyle/>
          <a:p>
            <a:pPr algn="ctr"/>
            <a:r>
              <a:rPr lang="ro-RO" sz="5400" b="1" dirty="0">
                <a:ln w="22225">
                  <a:solidFill>
                    <a:schemeClr val="accent2"/>
                  </a:solidFill>
                  <a:prstDash val="solid"/>
                </a:ln>
                <a:solidFill>
                  <a:schemeClr val="accent2">
                    <a:lumMod val="40000"/>
                    <a:lumOff val="60000"/>
                  </a:schemeClr>
                </a:solidFill>
              </a:rPr>
              <a:t>EXPLOZIA STELARĂ</a:t>
            </a:r>
            <a:endParaRPr lang="en-US" sz="5400" b="1" cap="none" spc="0" dirty="0">
              <a:ln w="22225">
                <a:solidFill>
                  <a:schemeClr val="accent2"/>
                </a:solidFill>
                <a:prstDash val="solid"/>
              </a:ln>
              <a:solidFill>
                <a:schemeClr val="accent2">
                  <a:lumMod val="40000"/>
                  <a:lumOff val="60000"/>
                </a:schemeClr>
              </a:solidFill>
              <a:effectLst/>
            </a:endParaRPr>
          </a:p>
        </p:txBody>
      </p:sp>
      <p:sp>
        <p:nvSpPr>
          <p:cNvPr id="3" name="Star: 5 Points 2">
            <a:extLst>
              <a:ext uri="{FF2B5EF4-FFF2-40B4-BE49-F238E27FC236}">
                <a16:creationId xmlns:a16="http://schemas.microsoft.com/office/drawing/2014/main" id="{8B110D4F-03E7-4460-800F-8C5701A76B22}"/>
              </a:ext>
            </a:extLst>
          </p:cNvPr>
          <p:cNvSpPr/>
          <p:nvPr/>
        </p:nvSpPr>
        <p:spPr>
          <a:xfrm>
            <a:off x="2699792" y="1904058"/>
            <a:ext cx="3672407" cy="345638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b="1" dirty="0"/>
              <a:t>Mulţumim pentru pace</a:t>
            </a:r>
            <a:endParaRPr lang="en-US" dirty="0"/>
          </a:p>
        </p:txBody>
      </p:sp>
      <p:sp>
        <p:nvSpPr>
          <p:cNvPr id="4" name="Star: 5 Points 3">
            <a:extLst>
              <a:ext uri="{FF2B5EF4-FFF2-40B4-BE49-F238E27FC236}">
                <a16:creationId xmlns:a16="http://schemas.microsoft.com/office/drawing/2014/main" id="{A0681708-7934-43D7-807F-545B43B6AF94}"/>
              </a:ext>
            </a:extLst>
          </p:cNvPr>
          <p:cNvSpPr/>
          <p:nvPr/>
        </p:nvSpPr>
        <p:spPr>
          <a:xfrm>
            <a:off x="755576" y="1196752"/>
            <a:ext cx="1512168" cy="144016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a:t>CE?</a:t>
            </a:r>
            <a:endParaRPr lang="en-US" dirty="0"/>
          </a:p>
        </p:txBody>
      </p:sp>
      <p:sp>
        <p:nvSpPr>
          <p:cNvPr id="5" name="Star: 5 Points 4">
            <a:extLst>
              <a:ext uri="{FF2B5EF4-FFF2-40B4-BE49-F238E27FC236}">
                <a16:creationId xmlns:a16="http://schemas.microsoft.com/office/drawing/2014/main" id="{36625F09-E40E-4594-8DAF-FE00FE182A71}"/>
              </a:ext>
            </a:extLst>
          </p:cNvPr>
          <p:cNvSpPr/>
          <p:nvPr/>
        </p:nvSpPr>
        <p:spPr>
          <a:xfrm>
            <a:off x="1043608" y="4653136"/>
            <a:ext cx="2448272" cy="1800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a:t>DE UNDE?</a:t>
            </a:r>
            <a:endParaRPr lang="en-US" dirty="0"/>
          </a:p>
        </p:txBody>
      </p:sp>
      <p:sp>
        <p:nvSpPr>
          <p:cNvPr id="6" name="Star: 5 Points 5">
            <a:extLst>
              <a:ext uri="{FF2B5EF4-FFF2-40B4-BE49-F238E27FC236}">
                <a16:creationId xmlns:a16="http://schemas.microsoft.com/office/drawing/2014/main" id="{3BD6B2E3-68AC-4F15-8940-F2AD8EBE1C45}"/>
              </a:ext>
            </a:extLst>
          </p:cNvPr>
          <p:cNvSpPr/>
          <p:nvPr/>
        </p:nvSpPr>
        <p:spPr>
          <a:xfrm>
            <a:off x="6012160" y="5445224"/>
            <a:ext cx="2088232" cy="129614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a:t>CINE?</a:t>
            </a:r>
            <a:endParaRPr lang="en-US" dirty="0"/>
          </a:p>
        </p:txBody>
      </p:sp>
      <p:sp>
        <p:nvSpPr>
          <p:cNvPr id="7" name="Star: 5 Points 6">
            <a:extLst>
              <a:ext uri="{FF2B5EF4-FFF2-40B4-BE49-F238E27FC236}">
                <a16:creationId xmlns:a16="http://schemas.microsoft.com/office/drawing/2014/main" id="{F92C407D-A968-4C12-87A8-73DEC9F84D12}"/>
              </a:ext>
            </a:extLst>
          </p:cNvPr>
          <p:cNvSpPr/>
          <p:nvPr/>
        </p:nvSpPr>
        <p:spPr>
          <a:xfrm>
            <a:off x="6804248" y="2348880"/>
            <a:ext cx="1944216" cy="172819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a:t>DE CE?</a:t>
            </a:r>
            <a:endParaRPr lang="en-US" dirty="0"/>
          </a:p>
        </p:txBody>
      </p:sp>
      <p:sp>
        <p:nvSpPr>
          <p:cNvPr id="8" name="Star: 5 Points 7">
            <a:extLst>
              <a:ext uri="{FF2B5EF4-FFF2-40B4-BE49-F238E27FC236}">
                <a16:creationId xmlns:a16="http://schemas.microsoft.com/office/drawing/2014/main" id="{D28C9687-2885-46CD-A3AA-A2D56E8503CB}"/>
              </a:ext>
            </a:extLst>
          </p:cNvPr>
          <p:cNvSpPr/>
          <p:nvPr/>
        </p:nvSpPr>
        <p:spPr>
          <a:xfrm>
            <a:off x="5004048" y="1039962"/>
            <a:ext cx="2088232" cy="181297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a:t>UNDE?</a:t>
            </a:r>
            <a:endParaRPr lang="en-US" dirty="0"/>
          </a:p>
        </p:txBody>
      </p:sp>
    </p:spTree>
    <p:extLst>
      <p:ext uri="{BB962C8B-B14F-4D97-AF65-F5344CB8AC3E}">
        <p14:creationId xmlns:p14="http://schemas.microsoft.com/office/powerpoint/2010/main" val="1336524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79712" y="260648"/>
            <a:ext cx="5202066" cy="923330"/>
          </a:xfrm>
          <a:prstGeom prst="rect">
            <a:avLst/>
          </a:prstGeom>
          <a:noFill/>
        </p:spPr>
        <p:txBody>
          <a:bodyPr wrap="none" lIns="91440" tIns="45720" rIns="91440" bIns="45720">
            <a:spAutoFit/>
          </a:bodyPr>
          <a:lstStyle/>
          <a:p>
            <a:pPr algn="ctr"/>
            <a:r>
              <a:rPr lang="ro-RO"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Simbolurile păcii:</a:t>
            </a:r>
            <a:endParaRPr lang="ru-RU"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pic>
        <p:nvPicPr>
          <p:cNvPr id="16386" name="Picture 2" descr="Mama paine alba coace, Noi zburdam voios. Pentru pace, pentru pace Multumim  frumos. Tata fluiere ne face, Noi cantam duios. Pentru pace, pentru pace  Multumim frumos. Infloresc in jur copacii, Ceru-i luminos."/>
          <p:cNvPicPr>
            <a:picLocks noChangeAspect="1" noChangeArrowheads="1"/>
          </p:cNvPicPr>
          <p:nvPr/>
        </p:nvPicPr>
        <p:blipFill>
          <a:blip r:embed="rId3" cstate="print"/>
          <a:srcRect/>
          <a:stretch>
            <a:fillRect/>
          </a:stretch>
        </p:blipFill>
        <p:spPr bwMode="auto">
          <a:xfrm>
            <a:off x="467544" y="1340768"/>
            <a:ext cx="2609850" cy="1752600"/>
          </a:xfrm>
          <a:prstGeom prst="rect">
            <a:avLst/>
          </a:prstGeom>
          <a:noFill/>
        </p:spPr>
      </p:pic>
      <p:pic>
        <p:nvPicPr>
          <p:cNvPr id="16388" name="Picture 4" descr="Pace - Wikipedia"/>
          <p:cNvPicPr>
            <a:picLocks noChangeAspect="1" noChangeArrowheads="1"/>
          </p:cNvPicPr>
          <p:nvPr/>
        </p:nvPicPr>
        <p:blipFill>
          <a:blip r:embed="rId4" cstate="print"/>
          <a:srcRect/>
          <a:stretch>
            <a:fillRect/>
          </a:stretch>
        </p:blipFill>
        <p:spPr bwMode="auto">
          <a:xfrm>
            <a:off x="5689451" y="2276872"/>
            <a:ext cx="3454549" cy="3356671"/>
          </a:xfrm>
          <a:prstGeom prst="rect">
            <a:avLst/>
          </a:prstGeom>
          <a:noFill/>
        </p:spPr>
      </p:pic>
      <p:pic>
        <p:nvPicPr>
          <p:cNvPr id="16390" name="Picture 6" descr="Floare de Ciocolata - GardenExpert.ro"/>
          <p:cNvPicPr>
            <a:picLocks noChangeAspect="1" noChangeArrowheads="1"/>
          </p:cNvPicPr>
          <p:nvPr/>
        </p:nvPicPr>
        <p:blipFill>
          <a:blip r:embed="rId5" cstate="print"/>
          <a:srcRect/>
          <a:stretch>
            <a:fillRect/>
          </a:stretch>
        </p:blipFill>
        <p:spPr bwMode="auto">
          <a:xfrm>
            <a:off x="323528" y="3501008"/>
            <a:ext cx="3155504" cy="3155504"/>
          </a:xfrm>
          <a:prstGeom prst="rect">
            <a:avLst/>
          </a:prstGeom>
          <a:noFill/>
        </p:spPr>
      </p:pic>
      <p:pic>
        <p:nvPicPr>
          <p:cNvPr id="16392" name="Picture 8" descr="Chipul tău, mamă”, de Grigore Vieru – Alexandra Nadane"/>
          <p:cNvPicPr>
            <a:picLocks noChangeAspect="1" noChangeArrowheads="1"/>
          </p:cNvPicPr>
          <p:nvPr/>
        </p:nvPicPr>
        <p:blipFill>
          <a:blip r:embed="rId6" cstate="print"/>
          <a:srcRect/>
          <a:stretch>
            <a:fillRect/>
          </a:stretch>
        </p:blipFill>
        <p:spPr bwMode="auto">
          <a:xfrm>
            <a:off x="3946376" y="1844824"/>
            <a:ext cx="1743075" cy="2619375"/>
          </a:xfrm>
          <a:prstGeom prst="rect">
            <a:avLst/>
          </a:prstGeom>
          <a:noFill/>
        </p:spPr>
      </p:pic>
      <p:sp>
        <p:nvSpPr>
          <p:cNvPr id="3" name="Rectangle 2">
            <a:extLst>
              <a:ext uri="{FF2B5EF4-FFF2-40B4-BE49-F238E27FC236}">
                <a16:creationId xmlns:a16="http://schemas.microsoft.com/office/drawing/2014/main" id="{1D4969E9-A7FB-447E-A70F-7057CD33047E}"/>
              </a:ext>
            </a:extLst>
          </p:cNvPr>
          <p:cNvSpPr/>
          <p:nvPr/>
        </p:nvSpPr>
        <p:spPr>
          <a:xfrm>
            <a:off x="4206927" y="5733182"/>
            <a:ext cx="3666389" cy="92333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ro-RO" sz="5400" b="1" dirty="0">
                <a:ln/>
                <a:solidFill>
                  <a:schemeClr val="accent3"/>
                </a:solidFill>
              </a:rPr>
              <a:t>Descrieți-le!</a:t>
            </a:r>
            <a:endParaRPr lang="en-US" sz="5400" b="1" cap="none" spc="0" dirty="0">
              <a:ln/>
              <a:solidFill>
                <a:schemeClr val="accent3"/>
              </a:solidFill>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601" y="908720"/>
            <a:ext cx="9215600" cy="4647426"/>
          </a:xfrm>
          <a:prstGeom prst="rect">
            <a:avLst/>
          </a:prstGeom>
          <a:noFill/>
        </p:spPr>
        <p:txBody>
          <a:bodyPr wrap="none" lIns="91440" tIns="45720" rIns="91440" bIns="45720">
            <a:spAutoFit/>
          </a:bodyPr>
          <a:lstStyle/>
          <a:p>
            <a:pPr algn="ctr"/>
            <a:r>
              <a:rPr lang="ro-RO"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ADEVĂRAT SAU FALS</a:t>
            </a:r>
          </a:p>
          <a:p>
            <a:pPr algn="ctr"/>
            <a:endParaRPr lang="ro-RO"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algn="ctr"/>
            <a:r>
              <a:rPr lang="ro-RO" sz="32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1.CÂND ESTE PACE ÎN LUME SUNT RĂZBOAIE.</a:t>
            </a:r>
          </a:p>
          <a:p>
            <a:pPr algn="ctr"/>
            <a:r>
              <a:rPr lang="ro-RO"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2.SIMBOLUL PĂCII ESTE CEARTA.</a:t>
            </a:r>
          </a:p>
          <a:p>
            <a:pPr algn="ctr"/>
            <a:r>
              <a:rPr lang="ro-RO" sz="32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3.CÂND SUNTEM TOȚI PRIETENI ÎN LUNE ESTE PACE.</a:t>
            </a:r>
          </a:p>
          <a:p>
            <a:pPr algn="ctr"/>
            <a:r>
              <a:rPr lang="ro-RO"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4.OAMNEII DIN LUME NU VOR SĂ FIE PACE.</a:t>
            </a:r>
          </a:p>
          <a:p>
            <a:pPr algn="ctr"/>
            <a:r>
              <a:rPr lang="ro-RO" sz="32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5.PORUMBELUL ESTE SIMBOLUL PĂCII.</a:t>
            </a:r>
          </a:p>
          <a:p>
            <a:pPr algn="ctr"/>
            <a:endParaRPr lang="ru-RU" sz="28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182</TotalTime>
  <Words>293</Words>
  <Application>Microsoft Office PowerPoint</Application>
  <PresentationFormat>On-screen Show (4:3)</PresentationFormat>
  <Paragraphs>53</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Calibri</vt:lpstr>
      <vt:lpstr>Franklin Gothic Book</vt:lpstr>
      <vt:lpstr>Franklin Gothic Medium</vt:lpstr>
      <vt:lpstr>Tahoma</vt:lpstr>
      <vt:lpstr>Wingdings 2</vt:lpstr>
      <vt:lpstr>Трек</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Пользователь</dc:creator>
  <cp:lastModifiedBy>User</cp:lastModifiedBy>
  <cp:revision>16</cp:revision>
  <dcterms:created xsi:type="dcterms:W3CDTF">2023-01-26T01:54:45Z</dcterms:created>
  <dcterms:modified xsi:type="dcterms:W3CDTF">2023-01-31T12:25:55Z</dcterms:modified>
</cp:coreProperties>
</file>